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83" r:id="rId3"/>
    <p:sldId id="285" r:id="rId4"/>
    <p:sldId id="258" r:id="rId5"/>
    <p:sldId id="264" r:id="rId6"/>
    <p:sldId id="261" r:id="rId7"/>
    <p:sldId id="262" r:id="rId8"/>
    <p:sldId id="265" r:id="rId9"/>
    <p:sldId id="266" r:id="rId10"/>
    <p:sldId id="260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4" r:id="rId28"/>
    <p:sldId id="286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24FD11-6B71-4857-A287-E8B9C7B2A190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3FB5D2-3D32-403A-9C14-E6D3C8FAC9E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24FD11-6B71-4857-A287-E8B9C7B2A190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3FB5D2-3D32-403A-9C14-E6D3C8FAC9E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24FD11-6B71-4857-A287-E8B9C7B2A190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3FB5D2-3D32-403A-9C14-E6D3C8FAC9E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24FD11-6B71-4857-A287-E8B9C7B2A190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3FB5D2-3D32-403A-9C14-E6D3C8FAC9E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24FD11-6B71-4857-A287-E8B9C7B2A190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3FB5D2-3D32-403A-9C14-E6D3C8FAC9E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24FD11-6B71-4857-A287-E8B9C7B2A190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3FB5D2-3D32-403A-9C14-E6D3C8FAC9E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24FD11-6B71-4857-A287-E8B9C7B2A190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3FB5D2-3D32-403A-9C14-E6D3C8FAC9E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24FD11-6B71-4857-A287-E8B9C7B2A190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3FB5D2-3D32-403A-9C14-E6D3C8FAC9E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24FD11-6B71-4857-A287-E8B9C7B2A190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3FB5D2-3D32-403A-9C14-E6D3C8FAC9E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24FD11-6B71-4857-A287-E8B9C7B2A190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3FB5D2-3D32-403A-9C14-E6D3C8FAC9E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24FD11-6B71-4857-A287-E8B9C7B2A190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3FB5D2-3D32-403A-9C14-E6D3C8FAC9E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D24FD11-6B71-4857-A287-E8B9C7B2A190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13FB5D2-3D32-403A-9C14-E6D3C8FAC9E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google.com.tr/url?q=http://80.251.40.59/veterinary.ankara.edu.tr/fidanci/Ders_Notlari/Ders_Notlari/Karbonhidratlar.html&amp;sa=U&amp;ei=ItslU5CSLoqi0QXglYDYDA&amp;ved=0CFkQ9QEwFw&amp;usg=AFQjCNHTij0YhvJn3QoQNWJ-NIPmkolj7g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428596" y="642918"/>
            <a:ext cx="8715404" cy="59708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İZMİR BORNOVA </a:t>
            </a:r>
          </a:p>
          <a:p>
            <a:pPr algn="ctr"/>
            <a:r>
              <a:rPr lang="tr-TR" sz="5400" b="1" i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HALİL ATİLA İLKOKULU</a:t>
            </a:r>
          </a:p>
          <a:p>
            <a:pPr algn="ctr"/>
            <a:r>
              <a:rPr lang="tr-TR" sz="4000" b="1" i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2013-2014 EĞİTİM ÖĞRETİM YILI</a:t>
            </a:r>
          </a:p>
          <a:p>
            <a:pPr algn="ctr"/>
            <a:r>
              <a:rPr lang="tr-TR" sz="5400" b="1" i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2/O </a:t>
            </a:r>
            <a:r>
              <a:rPr lang="tr-TR" sz="5400" b="1" i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SINIFI</a:t>
            </a:r>
          </a:p>
          <a:p>
            <a:pPr algn="ctr"/>
            <a:r>
              <a:rPr lang="tr-TR" sz="5400" b="1" i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VELİ </a:t>
            </a:r>
            <a:r>
              <a:rPr lang="tr-TR" sz="5400" b="1" i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TOPLANTISI</a:t>
            </a:r>
          </a:p>
          <a:p>
            <a:pPr algn="ctr"/>
            <a:endParaRPr lang="tr-TR" sz="5400" b="1" i="1" cap="none" spc="0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tr-T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554830" y="5572140"/>
            <a:ext cx="258917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20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Halil </a:t>
            </a:r>
            <a:r>
              <a:rPr lang="tr-TR" sz="2000" b="1" cap="all" spc="0" dirty="0" err="1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aygün</a:t>
            </a:r>
            <a:endParaRPr lang="tr-TR" sz="2000" b="1" cap="all" spc="0" dirty="0" smtClean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tr-TR" sz="2000" b="1" cap="all" dirty="0" err="1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SINIf</a:t>
            </a:r>
            <a:r>
              <a:rPr lang="tr-TR" sz="2000" b="1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öğretmeni</a:t>
            </a:r>
            <a:endParaRPr lang="tr-TR" sz="2000" b="1" cap="all" spc="0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214414" y="1142984"/>
            <a:ext cx="7929586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 smtClean="0">
                <a:solidFill>
                  <a:srgbClr val="FF0000"/>
                </a:solidFill>
              </a:rPr>
              <a:t>1-Cümlede Eylem (Fiil)</a:t>
            </a:r>
          </a:p>
          <a:p>
            <a:pPr>
              <a:buNone/>
            </a:pPr>
            <a:r>
              <a:rPr lang="tr-TR" sz="3600" dirty="0" smtClean="0"/>
              <a:t>İş,oluş, hareket bildiren sözcükler.</a:t>
            </a:r>
          </a:p>
          <a:p>
            <a:pPr>
              <a:buNone/>
            </a:pP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>
                <a:solidFill>
                  <a:srgbClr val="0070C0"/>
                </a:solidFill>
              </a:rPr>
              <a:t>A-Eylemin Zamanı</a:t>
            </a:r>
          </a:p>
          <a:p>
            <a:pPr>
              <a:buNone/>
            </a:pPr>
            <a:r>
              <a:rPr lang="tr-TR" sz="3600" dirty="0" smtClean="0">
                <a:solidFill>
                  <a:srgbClr val="FF0000"/>
                </a:solidFill>
              </a:rPr>
              <a:t>  *Geçmiş Zaman</a:t>
            </a:r>
            <a:r>
              <a:rPr lang="tr-TR" sz="3600" dirty="0" smtClean="0"/>
              <a:t>( Yapılan iş bitmiş.)</a:t>
            </a:r>
          </a:p>
          <a:p>
            <a:pPr>
              <a:buNone/>
            </a:pPr>
            <a:r>
              <a:rPr lang="tr-TR" sz="3600" dirty="0" smtClean="0">
                <a:solidFill>
                  <a:srgbClr val="FF0000"/>
                </a:solidFill>
              </a:rPr>
              <a:t>  *Şimdiki Zaman</a:t>
            </a:r>
            <a:r>
              <a:rPr lang="tr-TR" sz="3600" dirty="0" smtClean="0"/>
              <a:t>(Devama eden iş.)</a:t>
            </a:r>
          </a:p>
          <a:p>
            <a:pPr>
              <a:buNone/>
            </a:pPr>
            <a:r>
              <a:rPr lang="tr-TR" sz="3600" dirty="0" smtClean="0">
                <a:solidFill>
                  <a:srgbClr val="FF0000"/>
                </a:solidFill>
              </a:rPr>
              <a:t> *Gelecek Zaman</a:t>
            </a:r>
            <a:r>
              <a:rPr lang="tr-TR" sz="3600" dirty="0" smtClean="0"/>
              <a:t>(Daha başlamayan iş.)</a:t>
            </a:r>
          </a:p>
          <a:p>
            <a:pPr>
              <a:buNone/>
            </a:pPr>
            <a:r>
              <a:rPr lang="tr-TR" sz="3600" dirty="0" smtClean="0">
                <a:solidFill>
                  <a:srgbClr val="0070C0"/>
                </a:solidFill>
              </a:rPr>
              <a:t>B-Eylemi Yapan Kişi</a:t>
            </a:r>
          </a:p>
          <a:p>
            <a:pPr>
              <a:buNone/>
            </a:pP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1000100" y="0"/>
            <a:ext cx="7406640" cy="147218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TÜRKÇE DİL BİLGİSİ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000100" y="0"/>
            <a:ext cx="7406640" cy="147218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TÜRKÇE DİL BİLGİSİ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2 Alt Başlık"/>
          <p:cNvSpPr>
            <a:spLocks noGrp="1"/>
          </p:cNvSpPr>
          <p:nvPr>
            <p:ph idx="1"/>
          </p:nvPr>
        </p:nvSpPr>
        <p:spPr>
          <a:xfrm>
            <a:off x="1142976" y="1142984"/>
            <a:ext cx="8001024" cy="5286412"/>
          </a:xfrm>
        </p:spPr>
        <p:txBody>
          <a:bodyPr>
            <a:normAutofit/>
          </a:bodyPr>
          <a:lstStyle/>
          <a:p>
            <a:pPr marL="541782" indent="-514350">
              <a:buNone/>
            </a:pPr>
            <a:r>
              <a:rPr lang="tr-TR" sz="4000" dirty="0" smtClean="0">
                <a:solidFill>
                  <a:srgbClr val="FF0000"/>
                </a:solidFill>
              </a:rPr>
              <a:t>2-Yeni Anlamda Sözcükler Türetelim</a:t>
            </a:r>
          </a:p>
          <a:p>
            <a:pPr marL="541782" indent="-514350">
              <a:buNone/>
            </a:pPr>
            <a:r>
              <a:rPr lang="tr-TR" sz="4000" dirty="0" smtClean="0">
                <a:solidFill>
                  <a:srgbClr val="FF0000"/>
                </a:solidFill>
              </a:rPr>
              <a:t>Türemiş Kelimeler </a:t>
            </a:r>
            <a:r>
              <a:rPr lang="tr-TR" sz="4000" dirty="0" smtClean="0"/>
              <a:t>(yapım ekleri)</a:t>
            </a:r>
          </a:p>
          <a:p>
            <a:pPr marL="541782" indent="-514350"/>
            <a:r>
              <a:rPr lang="tr-TR" sz="4800" dirty="0" smtClean="0"/>
              <a:t>-</a:t>
            </a:r>
            <a:r>
              <a:rPr lang="tr-TR" sz="4800" dirty="0" err="1" smtClean="0"/>
              <a:t>lık</a:t>
            </a:r>
            <a:r>
              <a:rPr lang="tr-TR" sz="4800" dirty="0" smtClean="0"/>
              <a:t> ……odun</a:t>
            </a:r>
            <a:r>
              <a:rPr lang="tr-TR" sz="4800" dirty="0" smtClean="0">
                <a:solidFill>
                  <a:srgbClr val="FF0000"/>
                </a:solidFill>
              </a:rPr>
              <a:t>luk,</a:t>
            </a:r>
            <a:r>
              <a:rPr lang="tr-TR" sz="4800" dirty="0" smtClean="0"/>
              <a:t>kalem</a:t>
            </a:r>
            <a:r>
              <a:rPr lang="tr-TR" sz="4800" dirty="0" smtClean="0">
                <a:solidFill>
                  <a:srgbClr val="FF0000"/>
                </a:solidFill>
              </a:rPr>
              <a:t>lik</a:t>
            </a:r>
            <a:r>
              <a:rPr lang="tr-TR" sz="4800" dirty="0" smtClean="0">
                <a:solidFill>
                  <a:srgbClr val="FFC000"/>
                </a:solidFill>
              </a:rPr>
              <a:t> </a:t>
            </a:r>
            <a:r>
              <a:rPr lang="tr-TR" sz="4800" dirty="0" smtClean="0"/>
              <a:t> </a:t>
            </a:r>
          </a:p>
          <a:p>
            <a:pPr marL="541782" indent="-514350"/>
            <a:r>
              <a:rPr lang="tr-TR" sz="4800" dirty="0" smtClean="0"/>
              <a:t>-sız…..ev</a:t>
            </a:r>
            <a:r>
              <a:rPr lang="tr-TR" sz="4800" dirty="0" smtClean="0">
                <a:solidFill>
                  <a:srgbClr val="FF0000"/>
                </a:solidFill>
              </a:rPr>
              <a:t>siz, </a:t>
            </a:r>
            <a:r>
              <a:rPr lang="tr-TR" sz="4800" dirty="0" smtClean="0"/>
              <a:t>yurt</a:t>
            </a:r>
            <a:r>
              <a:rPr lang="tr-TR" sz="4800" dirty="0" smtClean="0">
                <a:solidFill>
                  <a:srgbClr val="FF0000"/>
                </a:solidFill>
              </a:rPr>
              <a:t>suz</a:t>
            </a:r>
            <a:r>
              <a:rPr lang="tr-TR" sz="4800" dirty="0" smtClean="0"/>
              <a:t> </a:t>
            </a:r>
          </a:p>
          <a:p>
            <a:pPr marL="541782" indent="-514350"/>
            <a:r>
              <a:rPr lang="tr-TR" sz="4800" dirty="0" smtClean="0"/>
              <a:t>-</a:t>
            </a:r>
            <a:r>
              <a:rPr lang="tr-TR" sz="4800" dirty="0" err="1" smtClean="0"/>
              <a:t>gi</a:t>
            </a:r>
            <a:r>
              <a:rPr lang="tr-TR" sz="4800" dirty="0" smtClean="0"/>
              <a:t>……sil</a:t>
            </a:r>
            <a:r>
              <a:rPr lang="tr-TR" sz="4800" dirty="0" smtClean="0">
                <a:solidFill>
                  <a:srgbClr val="FF0000"/>
                </a:solidFill>
              </a:rPr>
              <a:t>gi,</a:t>
            </a:r>
            <a:r>
              <a:rPr lang="tr-TR" sz="4800" dirty="0" smtClean="0"/>
              <a:t>bil</a:t>
            </a:r>
            <a:r>
              <a:rPr lang="tr-TR" sz="4800" dirty="0" smtClean="0">
                <a:solidFill>
                  <a:srgbClr val="FF0000"/>
                </a:solidFill>
              </a:rPr>
              <a:t>gi</a:t>
            </a:r>
            <a:endParaRPr lang="tr-TR" sz="4800" dirty="0" smtClean="0"/>
          </a:p>
          <a:p>
            <a:pPr marL="541782" indent="-514350"/>
            <a:r>
              <a:rPr lang="tr-TR" sz="4800" dirty="0" smtClean="0"/>
              <a:t>-</a:t>
            </a:r>
            <a:r>
              <a:rPr lang="tr-TR" sz="4800" dirty="0" err="1" smtClean="0"/>
              <a:t>çi</a:t>
            </a:r>
            <a:r>
              <a:rPr lang="tr-TR" sz="4800" dirty="0" smtClean="0"/>
              <a:t>……simit</a:t>
            </a:r>
            <a:r>
              <a:rPr lang="tr-TR" sz="4800" dirty="0" smtClean="0">
                <a:solidFill>
                  <a:srgbClr val="FF0000"/>
                </a:solidFill>
              </a:rPr>
              <a:t>çi,</a:t>
            </a:r>
          </a:p>
          <a:p>
            <a:pPr marL="541782" indent="-514350"/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41782" indent="-514350">
              <a:buNone/>
            </a:pPr>
            <a:r>
              <a:rPr lang="tr-TR" sz="5400" dirty="0" smtClean="0">
                <a:solidFill>
                  <a:srgbClr val="FF0000"/>
                </a:solidFill>
              </a:rPr>
              <a:t>3-Birleşik  Kelimeler</a:t>
            </a:r>
            <a:endParaRPr lang="tr-TR" sz="5400" dirty="0" smtClean="0"/>
          </a:p>
          <a:p>
            <a:pPr marL="541782" indent="-514350"/>
            <a:r>
              <a:rPr lang="tr-TR" sz="5400" dirty="0" smtClean="0"/>
              <a:t>Sivri</a:t>
            </a:r>
            <a:r>
              <a:rPr lang="tr-TR" sz="5400" dirty="0" smtClean="0">
                <a:solidFill>
                  <a:srgbClr val="FF0000"/>
                </a:solidFill>
              </a:rPr>
              <a:t>sinek</a:t>
            </a:r>
          </a:p>
          <a:p>
            <a:pPr marL="541782" indent="-514350"/>
            <a:r>
              <a:rPr lang="tr-TR" sz="5400" dirty="0" smtClean="0"/>
              <a:t>Çanak</a:t>
            </a:r>
            <a:r>
              <a:rPr lang="tr-TR" sz="5400" dirty="0" smtClean="0">
                <a:solidFill>
                  <a:srgbClr val="FF0000"/>
                </a:solidFill>
              </a:rPr>
              <a:t>kale</a:t>
            </a:r>
          </a:p>
          <a:p>
            <a:pPr marL="541782" indent="-514350"/>
            <a:r>
              <a:rPr lang="tr-TR" sz="5400" dirty="0" smtClean="0"/>
              <a:t>Kara</a:t>
            </a:r>
            <a:r>
              <a:rPr lang="tr-TR" sz="5400" dirty="0" smtClean="0">
                <a:solidFill>
                  <a:srgbClr val="FF0000"/>
                </a:solidFill>
              </a:rPr>
              <a:t>sinek</a:t>
            </a:r>
          </a:p>
          <a:p>
            <a:pPr marL="541782" indent="-514350">
              <a:buNone/>
            </a:pPr>
            <a:endParaRPr lang="tr-TR" sz="4000" dirty="0" smtClean="0">
              <a:solidFill>
                <a:srgbClr val="FF0000"/>
              </a:solidFill>
            </a:endParaRPr>
          </a:p>
          <a:p>
            <a:pPr marL="541782" indent="-514350"/>
            <a:endParaRPr lang="tr-TR" dirty="0"/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1000100" y="0"/>
            <a:ext cx="7406640" cy="147218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TÜRKÇE DİL BİLGİSİ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00100" y="1447800"/>
            <a:ext cx="7933588" cy="3695712"/>
          </a:xfrm>
        </p:spPr>
        <p:txBody>
          <a:bodyPr/>
          <a:lstStyle/>
          <a:p>
            <a:pPr>
              <a:buNone/>
            </a:pPr>
            <a:r>
              <a:rPr lang="tr-TR" sz="4800" dirty="0" smtClean="0">
                <a:solidFill>
                  <a:srgbClr val="FF0000"/>
                </a:solidFill>
              </a:rPr>
              <a:t>1-BENİM DE BİR FİKRİM VAR </a:t>
            </a:r>
            <a:r>
              <a:rPr lang="tr-TR" dirty="0" smtClean="0"/>
              <a:t>	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Aileyi  ilgilendiren konularda karar alınırken görüş bildirir ve bunun insan hak   ve hürriyetleriyle ilişkisini kurar. 	</a:t>
            </a:r>
          </a:p>
          <a:p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000100" y="0"/>
            <a:ext cx="7406640" cy="147218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HAYAT BİLGİSİ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sz="4800" dirty="0" smtClean="0">
                <a:solidFill>
                  <a:srgbClr val="FF0000"/>
                </a:solidFill>
              </a:rPr>
              <a:t>2-EVİMİZDEKİ   KURALLAR </a:t>
            </a:r>
            <a:r>
              <a:rPr lang="tr-TR" dirty="0" smtClean="0"/>
              <a:t>	</a:t>
            </a:r>
          </a:p>
          <a:p>
            <a:pPr>
              <a:buFont typeface="Wingdings" pitchFamily="2" charset="2"/>
              <a:buChar char="v"/>
            </a:pPr>
            <a:r>
              <a:rPr lang="tr-TR" sz="4800" dirty="0" smtClean="0"/>
              <a:t>Evde uyulması gereken kuralların belirlenmesine katkıda bulunur. </a:t>
            </a:r>
            <a:r>
              <a:rPr lang="tr-TR" dirty="0" smtClean="0"/>
              <a:t>	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000100" y="0"/>
            <a:ext cx="7406640" cy="147218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HAYAT BİLGİSİ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sz="4800" dirty="0" smtClean="0">
                <a:solidFill>
                  <a:srgbClr val="FF0000"/>
                </a:solidFill>
              </a:rPr>
              <a:t>3-AİLE İÇİ GÖREVLER </a:t>
            </a:r>
            <a:r>
              <a:rPr lang="tr-TR" dirty="0" smtClean="0"/>
              <a:t>	</a:t>
            </a:r>
          </a:p>
          <a:p>
            <a:pPr>
              <a:buFont typeface="Wingdings" pitchFamily="2" charset="2"/>
              <a:buChar char="v"/>
            </a:pPr>
            <a:r>
              <a:rPr lang="tr-TR" sz="4400" dirty="0" smtClean="0"/>
              <a:t>Ailesindeki yardımlaşmayı gözlemleyerek,  aile içinde üstlenebileceği  görevlerle ilgili yeni fikirler üretir. 	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000100" y="0"/>
            <a:ext cx="7406640" cy="147218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HAYAT BİLGİSİ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sz="4800" dirty="0" smtClean="0">
                <a:solidFill>
                  <a:srgbClr val="FF0000"/>
                </a:solidFill>
              </a:rPr>
              <a:t>4-EŞYALAR ÖZEN İSTER 	</a:t>
            </a:r>
          </a:p>
          <a:p>
            <a:pPr>
              <a:buFont typeface="Wingdings" pitchFamily="2" charset="2"/>
              <a:buChar char="v"/>
            </a:pPr>
            <a:r>
              <a:rPr lang="tr-TR" sz="4800" dirty="0" smtClean="0"/>
              <a:t>Kişisel eşyalarını ve başkalarının eşyalarını neden özenli kullanması gerektiğini açıklar. </a:t>
            </a:r>
            <a:r>
              <a:rPr lang="tr-TR" dirty="0" smtClean="0"/>
              <a:t>	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000100" y="0"/>
            <a:ext cx="7406640" cy="147218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HAYAT BİLGİSİ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42976" y="1428736"/>
            <a:ext cx="7498080" cy="4800600"/>
          </a:xfrm>
        </p:spPr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5-GÖREREK, DUYARAK, DOKUNARAK </a:t>
            </a:r>
            <a:r>
              <a:rPr lang="tr-TR" dirty="0" smtClean="0"/>
              <a:t>	</a:t>
            </a:r>
          </a:p>
          <a:p>
            <a:pPr>
              <a:buNone/>
            </a:pPr>
            <a:endParaRPr lang="tr-TR" dirty="0" smtClean="0"/>
          </a:p>
          <a:p>
            <a:pPr>
              <a:buFont typeface="Wingdings" pitchFamily="2" charset="2"/>
              <a:buChar char="v"/>
            </a:pPr>
            <a:r>
              <a:rPr lang="tr-TR" sz="4000" dirty="0" smtClean="0"/>
              <a:t>Çeşitli ortamlarda başkalarıyla iletişim kurarken hangi duyu organlarından yararlandığını açıklar. </a:t>
            </a:r>
            <a:r>
              <a:rPr lang="tr-TR" sz="4800" dirty="0" smtClean="0"/>
              <a:t>	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928662" y="-214338"/>
            <a:ext cx="7406640" cy="147218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HAYAT BİLGİSİ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sz="5400" dirty="0" smtClean="0">
                <a:solidFill>
                  <a:srgbClr val="FF0000"/>
                </a:solidFill>
              </a:rPr>
              <a:t>ZAMAN ÖLÇÜLERİ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SAAT,HAFTA, AY,YIL İLİŞKİSİ</a:t>
            </a:r>
          </a:p>
          <a:p>
            <a:r>
              <a:rPr lang="tr-TR" dirty="0" smtClean="0"/>
              <a:t>Saat başlarını öğleden önce ve sonra olarak (22:00 veya 08:00 gibi)okur</a:t>
            </a:r>
          </a:p>
          <a:p>
            <a:r>
              <a:rPr lang="tr-TR" dirty="0" smtClean="0"/>
              <a:t>Yarım saatleri okur.(12:30 veya 12 buçuk veya 12'yi 30 dakika geçiyor gibi.)</a:t>
            </a:r>
          </a:p>
          <a:p>
            <a:r>
              <a:rPr lang="tr-TR" sz="2800" dirty="0" smtClean="0">
                <a:solidFill>
                  <a:srgbClr val="0070C0"/>
                </a:solidFill>
              </a:rPr>
              <a:t>(ÇEYREK SAAT, KALA VS.. YOK)</a:t>
            </a:r>
            <a:endParaRPr lang="tr-TR" sz="2800" dirty="0">
              <a:solidFill>
                <a:srgbClr val="0070C0"/>
              </a:solidFill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000100" y="0"/>
            <a:ext cx="7406640" cy="147218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MATEMATİK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sz="4800" dirty="0" smtClean="0">
                <a:solidFill>
                  <a:srgbClr val="FF0000"/>
                </a:solidFill>
              </a:rPr>
              <a:t>PARALAR</a:t>
            </a:r>
          </a:p>
          <a:p>
            <a:r>
              <a:rPr lang="tr-TR" sz="3600" dirty="0" smtClean="0"/>
              <a:t>Kağıt ve madeni paralarımızı tanır.</a:t>
            </a:r>
          </a:p>
          <a:p>
            <a:r>
              <a:rPr lang="tr-TR" sz="3600" dirty="0" smtClean="0"/>
              <a:t>Fiyatları Lira ve Kuruş olarak okur.</a:t>
            </a:r>
          </a:p>
          <a:p>
            <a:r>
              <a:rPr lang="tr-TR" sz="3600" dirty="0" smtClean="0"/>
              <a:t>Para üstünü </a:t>
            </a:r>
            <a:r>
              <a:rPr lang="tr-TR" sz="3600" dirty="0" smtClean="0">
                <a:solidFill>
                  <a:srgbClr val="FF0000"/>
                </a:solidFill>
              </a:rPr>
              <a:t>Lira</a:t>
            </a:r>
            <a:r>
              <a:rPr lang="tr-TR" sz="3600" dirty="0" smtClean="0"/>
              <a:t> olarak hesaplar ve söyler.</a:t>
            </a:r>
            <a:endParaRPr lang="tr-TR" sz="3600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000100" y="0"/>
            <a:ext cx="7406640" cy="147218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MATEMATİK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85786" y="1428736"/>
            <a:ext cx="8358214" cy="4800600"/>
          </a:xfrm>
        </p:spPr>
        <p:txBody>
          <a:bodyPr>
            <a:normAutofit lnSpcReduction="10000"/>
          </a:bodyPr>
          <a:lstStyle/>
          <a:p>
            <a:pPr marL="596646" indent="-514350">
              <a:buFont typeface="Wingdings" pitchFamily="2" charset="2"/>
              <a:buChar char="v"/>
            </a:pPr>
            <a:r>
              <a:rPr lang="tr-TR" dirty="0" smtClean="0"/>
              <a:t>Yazman Seçimi,</a:t>
            </a:r>
          </a:p>
          <a:p>
            <a:pPr marL="596646" indent="-514350">
              <a:buFont typeface="Wingdings" pitchFamily="2" charset="2"/>
              <a:buChar char="v"/>
            </a:pPr>
            <a:r>
              <a:rPr lang="tr-TR" dirty="0" smtClean="0"/>
              <a:t>Öğrencilerin Ders Başarı Durumları</a:t>
            </a:r>
            <a:r>
              <a:rPr lang="tr-TR" sz="2800" dirty="0" smtClean="0"/>
              <a:t>,</a:t>
            </a:r>
          </a:p>
          <a:p>
            <a:pPr marL="596646" indent="-514350">
              <a:buNone/>
            </a:pPr>
            <a:r>
              <a:rPr lang="tr-TR" sz="2800" dirty="0" smtClean="0"/>
              <a:t>      (Her Öğrenci İçin Ayrı Ayrı Bilgi Notu Verilecek)</a:t>
            </a:r>
          </a:p>
          <a:p>
            <a:pPr marL="596646" indent="-514350">
              <a:buFont typeface="Wingdings" pitchFamily="2" charset="2"/>
              <a:buChar char="v"/>
            </a:pPr>
            <a:r>
              <a:rPr lang="tr-TR" dirty="0" smtClean="0"/>
              <a:t>Öğrencilerin  Davranış Durumları,</a:t>
            </a:r>
          </a:p>
          <a:p>
            <a:pPr marL="596646" indent="-514350">
              <a:buNone/>
            </a:pPr>
            <a:r>
              <a:rPr lang="tr-TR" sz="2800" dirty="0" smtClean="0"/>
              <a:t>     (Her Öğrenci İçin Ayrı Ayrı Bilgi Notu Verilecek)</a:t>
            </a:r>
            <a:endParaRPr lang="tr-TR" dirty="0" smtClean="0"/>
          </a:p>
          <a:p>
            <a:pPr marL="596646" indent="-514350">
              <a:buFont typeface="Wingdings" pitchFamily="2" charset="2"/>
              <a:buChar char="v"/>
            </a:pPr>
            <a:r>
              <a:rPr lang="tr-TR" u="sng" dirty="0" smtClean="0">
                <a:solidFill>
                  <a:srgbClr val="FF0000"/>
                </a:solidFill>
              </a:rPr>
              <a:t>2.Dönem</a:t>
            </a:r>
            <a:r>
              <a:rPr lang="tr-TR" dirty="0" smtClean="0"/>
              <a:t> Başladığından Bugüne Kadar Derslerde Neler </a:t>
            </a:r>
            <a:r>
              <a:rPr lang="tr-TR" dirty="0" smtClean="0"/>
              <a:t>Yaptık?(Konu Başlıkları.)</a:t>
            </a:r>
            <a:endParaRPr lang="tr-TR" dirty="0" smtClean="0"/>
          </a:p>
          <a:p>
            <a:pPr marL="596646" indent="-514350">
              <a:buFont typeface="Wingdings" pitchFamily="2" charset="2"/>
              <a:buChar char="v"/>
            </a:pPr>
            <a:r>
              <a:rPr lang="tr-TR" dirty="0" smtClean="0"/>
              <a:t>Performans Ödevleri</a:t>
            </a:r>
          </a:p>
          <a:p>
            <a:pPr marL="596646" indent="-514350">
              <a:buFont typeface="Wingdings" pitchFamily="2" charset="2"/>
              <a:buChar char="v"/>
            </a:pPr>
            <a:r>
              <a:rPr lang="tr-TR" dirty="0" smtClean="0"/>
              <a:t>Dilek V e Temenniler</a:t>
            </a:r>
          </a:p>
          <a:p>
            <a:pPr marL="596646" indent="-514350">
              <a:buFont typeface="+mj-lt"/>
              <a:buAutoNum type="arabicPeriod"/>
            </a:pPr>
            <a:endParaRPr lang="tr-TR" dirty="0" smtClean="0"/>
          </a:p>
          <a:p>
            <a:endParaRPr lang="tr-TR" dirty="0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 </a:t>
            </a:r>
            <a:r>
              <a:rPr lang="tr-TR" sz="6000" u="sng" dirty="0" smtClean="0">
                <a:solidFill>
                  <a:srgbClr val="FF0000"/>
                </a:solidFill>
              </a:rPr>
              <a:t>GÜNDEM:</a:t>
            </a:r>
            <a:endParaRPr lang="tr-TR" sz="60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28728" y="1428736"/>
            <a:ext cx="7498080" cy="4800600"/>
          </a:xfrm>
        </p:spPr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ÇARPMA İŞLEMİ</a:t>
            </a:r>
            <a:endParaRPr lang="tr-TR" dirty="0" smtClean="0"/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İki sayıyı çarpmanın ne anlama geldiğini modellerle açıklar.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Toplamları 20’ye kadar ve toplananları aynı olan  toplama işlemlerini,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çarpma işlemine dönüştürerek çarpma işlemini yapar.</a:t>
            </a:r>
          </a:p>
          <a:p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000100" y="0"/>
            <a:ext cx="7406640" cy="147218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MATEMATİK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 ÇARPMA İŞLEMİ</a:t>
            </a:r>
            <a:endParaRPr lang="tr-TR" dirty="0" smtClean="0"/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10’a kadar olan doğal sayıları 2, 3, 4 ve 5 sayılarıyla çarpar.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Çarpma işleminde “1” ve “0”ın etkisini açıklar.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Çarpma işleminde çarpanların yerleri değiştirildiğinde çarpımın değişmeyeceğini gösterir.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Biri çarpma işlemi olmak üzere  en çok iki işlemi gerektiren problemleri  çözer ve kurar.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000100" y="0"/>
            <a:ext cx="7406640" cy="147218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MATEMATİK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BÖLME  İŞLEMİ</a:t>
            </a:r>
            <a:endParaRPr lang="tr-TR" dirty="0" smtClean="0"/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Kalansız olarak gruplanabilen nesneleri birer,ikişer,üçer,dörder ve beşerli gruplara ayırır. 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En çok 20 nesneyi kalansız olarak 2,3,4,5 gruba eşit olarak paylaştırarak  her gruptaki nesne sayısını belirtir.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000100" y="0"/>
            <a:ext cx="7406640" cy="147218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MATEMATİK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BÖLME  İŞLEMİ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Ardışık çıkarma işlemini bölme işlemine dönüştürür.</a:t>
            </a:r>
          </a:p>
          <a:p>
            <a:pPr>
              <a:buNone/>
            </a:pPr>
            <a:r>
              <a:rPr lang="tr-TR" dirty="0" smtClean="0"/>
              <a:t>6-2=4     1.Paylaşım           6   2 </a:t>
            </a:r>
            <a:endParaRPr lang="tr-TR" sz="2800" dirty="0" smtClean="0"/>
          </a:p>
          <a:p>
            <a:pPr>
              <a:buNone/>
            </a:pPr>
            <a:r>
              <a:rPr lang="tr-TR" dirty="0" smtClean="0"/>
              <a:t>4-2=2     2.Paylaşım        -  6   3 </a:t>
            </a:r>
            <a:endParaRPr lang="tr-TR" sz="2400" dirty="0" smtClean="0"/>
          </a:p>
          <a:p>
            <a:pPr>
              <a:buNone/>
            </a:pPr>
            <a:r>
              <a:rPr lang="tr-TR" dirty="0" smtClean="0"/>
              <a:t>2-2=0     3.Paylaşım          0  kalan </a:t>
            </a:r>
          </a:p>
          <a:p>
            <a:pPr>
              <a:buNone/>
            </a:pPr>
            <a:endParaRPr lang="tr-TR" dirty="0" smtClean="0"/>
          </a:p>
        </p:txBody>
      </p:sp>
      <p:cxnSp>
        <p:nvCxnSpPr>
          <p:cNvPr id="12" name="11 Düz Bağlayıcı"/>
          <p:cNvCxnSpPr/>
          <p:nvPr/>
        </p:nvCxnSpPr>
        <p:spPr>
          <a:xfrm rot="5400000">
            <a:off x="6036876" y="3607198"/>
            <a:ext cx="928694" cy="794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6500826" y="3643314"/>
            <a:ext cx="71438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>
            <a:off x="5572132" y="4286256"/>
            <a:ext cx="71438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1 Başlık"/>
          <p:cNvSpPr txBox="1">
            <a:spLocks/>
          </p:cNvSpPr>
          <p:nvPr/>
        </p:nvSpPr>
        <p:spPr>
          <a:xfrm>
            <a:off x="1000100" y="0"/>
            <a:ext cx="7406640" cy="147218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MATEMATİK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00100" y="1285860"/>
            <a:ext cx="7498080" cy="521497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Çocuklarımızın İşlem Yaparken Yaptıkları Hatalar</a:t>
            </a:r>
          </a:p>
          <a:p>
            <a:pPr>
              <a:buNone/>
            </a:pPr>
            <a:r>
              <a:rPr lang="tr-TR" sz="6000" dirty="0" smtClean="0"/>
              <a:t>       1           4 12</a:t>
            </a:r>
          </a:p>
          <a:p>
            <a:pPr>
              <a:buNone/>
            </a:pPr>
            <a:r>
              <a:rPr lang="tr-TR" sz="6000" dirty="0" smtClean="0"/>
              <a:t>       69          52</a:t>
            </a:r>
          </a:p>
          <a:p>
            <a:pPr>
              <a:buNone/>
            </a:pPr>
            <a:r>
              <a:rPr lang="tr-TR" sz="6000" dirty="0" smtClean="0"/>
              <a:t>    + 26        - 38  </a:t>
            </a:r>
          </a:p>
          <a:p>
            <a:pPr>
              <a:buNone/>
            </a:pPr>
            <a:r>
              <a:rPr lang="tr-TR" sz="6000" dirty="0" smtClean="0"/>
              <a:t>       95          14</a:t>
            </a:r>
          </a:p>
          <a:p>
            <a:pPr>
              <a:buNone/>
            </a:pPr>
            <a:endParaRPr lang="tr-TR" sz="3800" dirty="0" smtClean="0"/>
          </a:p>
          <a:p>
            <a:pPr>
              <a:buNone/>
            </a:pPr>
            <a:endParaRPr lang="tr-TR" sz="3800" dirty="0" smtClean="0"/>
          </a:p>
          <a:p>
            <a:pPr>
              <a:buNone/>
            </a:pPr>
            <a:r>
              <a:rPr lang="tr-TR" sz="3800" dirty="0" err="1" smtClean="0"/>
              <a:t>Eldeleri</a:t>
            </a:r>
            <a:r>
              <a:rPr lang="tr-TR" sz="3800" dirty="0" smtClean="0"/>
              <a:t> ve Bozulan Onluğu Unutuyorlar.</a:t>
            </a:r>
            <a:endParaRPr lang="tr-TR" sz="3800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000100" y="0"/>
            <a:ext cx="7406640" cy="147218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MATEMATİK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1857356" y="3929066"/>
            <a:ext cx="1857388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4572000" y="4000504"/>
            <a:ext cx="1857388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 rot="5400000">
            <a:off x="4572000" y="2571744"/>
            <a:ext cx="571504" cy="57150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 rot="5400000">
            <a:off x="5072066" y="2571744"/>
            <a:ext cx="571504" cy="57150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Oval"/>
          <p:cNvSpPr/>
          <p:nvPr/>
        </p:nvSpPr>
        <p:spPr>
          <a:xfrm>
            <a:off x="2143108" y="1571612"/>
            <a:ext cx="785818" cy="8572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Oval"/>
          <p:cNvSpPr/>
          <p:nvPr/>
        </p:nvSpPr>
        <p:spPr>
          <a:xfrm>
            <a:off x="4429124" y="1643050"/>
            <a:ext cx="785818" cy="8572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Oval"/>
          <p:cNvSpPr/>
          <p:nvPr/>
        </p:nvSpPr>
        <p:spPr>
          <a:xfrm>
            <a:off x="5214942" y="1571612"/>
            <a:ext cx="1000132" cy="8572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28662" y="1447800"/>
            <a:ext cx="8005026" cy="4800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4400" dirty="0" smtClean="0">
                <a:solidFill>
                  <a:srgbClr val="FF0000"/>
                </a:solidFill>
              </a:rPr>
              <a:t>Çocuklarımızın Problem Çözerken Yaptıkları Hatalar:</a:t>
            </a:r>
          </a:p>
          <a:p>
            <a:pPr>
              <a:buNone/>
            </a:pPr>
            <a:r>
              <a:rPr lang="tr-TR" dirty="0" smtClean="0">
                <a:solidFill>
                  <a:srgbClr val="0070C0"/>
                </a:solidFill>
              </a:rPr>
              <a:t>Ali elindeki 12 şekeri 3 arkadaşına eşit şekilde paylaştırdı. Her biri kaç şeker alır?</a:t>
            </a:r>
          </a:p>
          <a:p>
            <a:pPr>
              <a:buNone/>
            </a:pPr>
            <a:r>
              <a:rPr lang="tr-TR" dirty="0" smtClean="0"/>
              <a:t>Şeklindeki bir problemi, içindeki </a:t>
            </a:r>
            <a:r>
              <a:rPr lang="tr-TR" dirty="0" smtClean="0">
                <a:solidFill>
                  <a:srgbClr val="FF0000"/>
                </a:solidFill>
              </a:rPr>
              <a:t>12 ile 3 </a:t>
            </a:r>
            <a:r>
              <a:rPr lang="tr-TR" dirty="0" smtClean="0"/>
              <a:t>sayılarını ve </a:t>
            </a:r>
            <a:r>
              <a:rPr lang="tr-TR" dirty="0" smtClean="0">
                <a:solidFill>
                  <a:srgbClr val="FF0000"/>
                </a:solidFill>
              </a:rPr>
              <a:t>‘paylaşım’ </a:t>
            </a:r>
            <a:r>
              <a:rPr lang="tr-TR" dirty="0" smtClean="0"/>
              <a:t>ifadesini gördüğü için hemen bölerek  işlemi doğru yapıyorlar.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                      ANCAK!</a:t>
            </a:r>
          </a:p>
          <a:p>
            <a:pPr>
              <a:buNone/>
            </a:pPr>
            <a:endParaRPr lang="tr-TR" dirty="0" smtClean="0">
              <a:solidFill>
                <a:srgbClr val="FF0000"/>
              </a:solidFill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000100" y="0"/>
            <a:ext cx="7406640" cy="147218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MATEMATİK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28662" y="1447800"/>
            <a:ext cx="8005026" cy="48006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Ali elindeki                    şekeri ; Ela, Lale ve Talat’a 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eşit şekilde paylaştırdı.Ela’nın kaç şekeri oldu?</a:t>
            </a:r>
          </a:p>
          <a:p>
            <a:pPr>
              <a:buNone/>
            </a:pPr>
            <a:r>
              <a:rPr lang="tr-TR" dirty="0" smtClean="0"/>
              <a:t>AYNI SORU BU ŞEKİLDE SORULURSA DOĞRU CEVAP SAYISI AZALIYOR.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SORUYU OKUMUYORLAR.EZBERE YAPMAYA ÇALIŞIYORLAR.</a:t>
            </a:r>
          </a:p>
          <a:p>
            <a:pPr>
              <a:buNone/>
            </a:pPr>
            <a:r>
              <a:rPr lang="tr-TR" dirty="0" smtClean="0"/>
              <a:t>Burada matematik değil,  TÜRKÇE devreye giriyor.Bu nedenle çocuklarımızın BOL BOL KİTAP OKUYUP  </a:t>
            </a:r>
            <a:r>
              <a:rPr lang="tr-TR" u="sng" dirty="0" smtClean="0">
                <a:solidFill>
                  <a:srgbClr val="FF0000"/>
                </a:solidFill>
              </a:rPr>
              <a:t>DOĞRU BİR ŞEKİLDE </a:t>
            </a:r>
            <a:r>
              <a:rPr lang="tr-TR" dirty="0" smtClean="0"/>
              <a:t>ANLATMASI GEREKİYOR.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071538" y="0"/>
            <a:ext cx="7406640" cy="1186456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MATEMATİK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4 Resim" descr="https://encrypted-tbn1.gstatic.com/images?q=tbn:ANd9GcQ7a9g-l1WZshK6myURBUlx3hdSNa-jgdfD4DUU4FZmde8Gjd85qUTr4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857232"/>
            <a:ext cx="1857388" cy="1082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sz="4800" dirty="0" smtClean="0"/>
              <a:t>   Performans Ödevlerini 1.Dönem yaptığım gibi </a:t>
            </a:r>
            <a:r>
              <a:rPr lang="tr-TR" sz="4800" dirty="0" smtClean="0">
                <a:solidFill>
                  <a:srgbClr val="FF0000"/>
                </a:solidFill>
              </a:rPr>
              <a:t>SINIFTA YAPACAĞIM.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071538" y="0"/>
            <a:ext cx="7406640" cy="1186456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PERFORMANS ÖDEVLERİ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071538" y="0"/>
            <a:ext cx="7406640" cy="635798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5400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TOPLANTIYA</a:t>
            </a:r>
            <a:r>
              <a:rPr kumimoji="0" lang="tr-TR" sz="54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KATILAN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5400" baseline="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VELİLERİMİZE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54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TEŞEKKÜR EDERİM.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2400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Halil</a:t>
            </a:r>
            <a:r>
              <a:rPr kumimoji="0" lang="tr-TR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AYGÜN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400" baseline="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2/O</a:t>
            </a:r>
            <a:r>
              <a:rPr lang="tr-TR" sz="24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Sınıf Öğretmeni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928662" y="928670"/>
            <a:ext cx="8215338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96646" indent="-514350"/>
            <a:r>
              <a:rPr lang="tr-TR" sz="4800" dirty="0" smtClean="0">
                <a:latin typeface="Arial" pitchFamily="34" charset="0"/>
                <a:cs typeface="Arial" pitchFamily="34" charset="0"/>
              </a:rPr>
              <a:t>Öğrencilerin</a:t>
            </a:r>
          </a:p>
          <a:p>
            <a:pPr marL="596646" indent="-514350"/>
            <a:r>
              <a:rPr lang="tr-TR" sz="4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4000" b="1" i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Ders Başarıları </a:t>
            </a:r>
            <a:r>
              <a:rPr lang="tr-TR" sz="4000" b="1" i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Ve Davranışları</a:t>
            </a:r>
          </a:p>
          <a:p>
            <a:pPr marL="596646" indent="-514350"/>
            <a:r>
              <a:rPr lang="tr-TR" sz="4800" dirty="0" smtClean="0">
                <a:latin typeface="Arial" pitchFamily="34" charset="0"/>
                <a:cs typeface="Arial" pitchFamily="34" charset="0"/>
              </a:rPr>
              <a:t>ile ilgili bilgiler,</a:t>
            </a:r>
          </a:p>
          <a:p>
            <a:pPr marL="596646" indent="-514350"/>
            <a:r>
              <a:rPr lang="tr-TR" sz="4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her öğrenci için ayrı ayrı</a:t>
            </a:r>
          </a:p>
          <a:p>
            <a:pPr marL="596646" indent="-514350"/>
            <a:r>
              <a:rPr lang="tr-TR" sz="4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hazırlanmış formlarda yazılıdır</a:t>
            </a:r>
            <a:r>
              <a:rPr lang="tr-TR" sz="4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596646" indent="-514350"/>
            <a:r>
              <a:rPr lang="tr-TR" sz="4000" dirty="0" smtClean="0">
                <a:latin typeface="Arial" pitchFamily="34" charset="0"/>
                <a:cs typeface="Arial" pitchFamily="34" charset="0"/>
              </a:rPr>
              <a:t>1,2,3,4,5 ile değerlendirilmiştir</a:t>
            </a:r>
            <a:r>
              <a:rPr lang="tr-TR" sz="4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596646" indent="-514350"/>
            <a:r>
              <a:rPr lang="tr-TR" sz="4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1.Başarısız.   3-Orta   5-Çok İyi</a:t>
            </a:r>
          </a:p>
          <a:p>
            <a:pPr marL="596646" indent="-514350"/>
            <a:r>
              <a:rPr lang="tr-TR" sz="4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2.Geçer         4-İyi</a:t>
            </a:r>
            <a:endParaRPr lang="tr-TR" sz="40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1214414" y="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 </a:t>
            </a:r>
            <a:r>
              <a:rPr lang="tr-TR" sz="4900" dirty="0" smtClean="0">
                <a:solidFill>
                  <a:srgbClr val="FF0000"/>
                </a:solidFill>
              </a:rPr>
              <a:t>DAĞITILAN FORM NEDİR?</a:t>
            </a:r>
            <a:endParaRPr lang="tr-TR" sz="49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57290" y="500042"/>
            <a:ext cx="7498080" cy="5715040"/>
          </a:xfrm>
        </p:spPr>
        <p:txBody>
          <a:bodyPr>
            <a:noAutofit/>
          </a:bodyPr>
          <a:lstStyle/>
          <a:p>
            <a:pPr algn="ctr"/>
            <a:r>
              <a:rPr lang="tr-TR" sz="5400" dirty="0" smtClean="0">
                <a:solidFill>
                  <a:schemeClr val="tx1"/>
                </a:solidFill>
              </a:rPr>
              <a:t>2.DÖNEM DERSLERDE </a:t>
            </a:r>
            <a:r>
              <a:rPr lang="tr-TR" sz="6600" u="sng" dirty="0" smtClean="0">
                <a:solidFill>
                  <a:srgbClr val="FF0000"/>
                </a:solidFill>
              </a:rPr>
              <a:t>BUGÜNE KADAR </a:t>
            </a:r>
            <a:r>
              <a:rPr lang="tr-TR" sz="6600" dirty="0" smtClean="0">
                <a:solidFill>
                  <a:schemeClr val="tx1"/>
                </a:solidFill>
              </a:rPr>
              <a:t>HANGİ KONULARI </a:t>
            </a:r>
            <a:r>
              <a:rPr lang="tr-TR" sz="6000" dirty="0" smtClean="0">
                <a:solidFill>
                  <a:schemeClr val="tx1"/>
                </a:solidFill>
              </a:rPr>
              <a:t>İŞLEDİK?</a:t>
            </a:r>
            <a:endParaRPr lang="tr-TR" sz="6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42976" y="1447800"/>
            <a:ext cx="8001024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6000" dirty="0" smtClean="0">
                <a:solidFill>
                  <a:srgbClr val="FF0000"/>
                </a:solidFill>
              </a:rPr>
              <a:t>1-Görselleri Yorumlama</a:t>
            </a:r>
          </a:p>
          <a:p>
            <a:pPr>
              <a:buNone/>
            </a:pPr>
            <a:r>
              <a:rPr lang="tr-TR" sz="3600" dirty="0" smtClean="0"/>
              <a:t>(Resimlere Bakarak konuyu Tahmin Etme)</a:t>
            </a:r>
          </a:p>
          <a:p>
            <a:pPr>
              <a:buNone/>
            </a:pPr>
            <a:endParaRPr lang="tr-TR" sz="6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sz="6000" dirty="0" smtClean="0">
                <a:solidFill>
                  <a:srgbClr val="FF0000"/>
                </a:solidFill>
              </a:rPr>
              <a:t>2-</a:t>
            </a:r>
            <a:r>
              <a:rPr lang="tr-TR" sz="4800" dirty="0" smtClean="0">
                <a:solidFill>
                  <a:srgbClr val="FF0000"/>
                </a:solidFill>
              </a:rPr>
              <a:t>Söz Dağarcığını Geliştirme</a:t>
            </a:r>
          </a:p>
          <a:p>
            <a:pPr>
              <a:buNone/>
            </a:pPr>
            <a:r>
              <a:rPr lang="tr-TR" sz="2800" dirty="0" smtClean="0"/>
              <a:t>(Anlamını Bilmediği Kelimeleri Sözlükten bulma)</a:t>
            </a:r>
          </a:p>
          <a:p>
            <a:endParaRPr lang="tr-TR" dirty="0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/>
              <a:t>     TÜRKÇE</a:t>
            </a:r>
            <a:endParaRPr lang="tr-TR" sz="6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sz="7200" dirty="0" smtClean="0">
                <a:solidFill>
                  <a:srgbClr val="FF0000"/>
                </a:solidFill>
              </a:rPr>
              <a:t>3-Okuma:</a:t>
            </a:r>
          </a:p>
          <a:p>
            <a:pPr>
              <a:buFont typeface="Wingdings" pitchFamily="2" charset="2"/>
              <a:buChar char="v"/>
            </a:pPr>
            <a:r>
              <a:rPr lang="tr-TR" sz="6000" dirty="0" smtClean="0"/>
              <a:t>Sesli Okuma </a:t>
            </a:r>
          </a:p>
          <a:p>
            <a:pPr>
              <a:buFont typeface="Wingdings" pitchFamily="2" charset="2"/>
              <a:buChar char="v"/>
            </a:pPr>
            <a:r>
              <a:rPr lang="tr-TR" sz="6000" dirty="0" smtClean="0"/>
              <a:t>Sessiz Okuma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/>
              <a:t>     TÜRKÇE</a:t>
            </a:r>
            <a:endParaRPr lang="tr-TR" sz="6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dirty="0" smtClean="0">
                <a:solidFill>
                  <a:srgbClr val="FF0000"/>
                </a:solidFill>
              </a:rPr>
              <a:t>4-Dinleme.</a:t>
            </a:r>
          </a:p>
          <a:p>
            <a:pPr>
              <a:buNone/>
            </a:pPr>
            <a:r>
              <a:rPr lang="tr-TR" sz="6000" dirty="0" smtClean="0">
                <a:solidFill>
                  <a:srgbClr val="FF0000"/>
                </a:solidFill>
              </a:rPr>
              <a:t>5-Anlatım:</a:t>
            </a:r>
          </a:p>
          <a:p>
            <a:pPr>
              <a:buFont typeface="Wingdings" pitchFamily="2" charset="2"/>
              <a:buChar char="v"/>
            </a:pPr>
            <a:r>
              <a:rPr lang="tr-TR" sz="6000" dirty="0" smtClean="0"/>
              <a:t>Sözlü Anlatım</a:t>
            </a:r>
          </a:p>
          <a:p>
            <a:pPr>
              <a:buFont typeface="Wingdings" pitchFamily="2" charset="2"/>
              <a:buChar char="v"/>
            </a:pPr>
            <a:r>
              <a:rPr lang="tr-TR" sz="6000" dirty="0" smtClean="0"/>
              <a:t>Yazılı Anlatım</a:t>
            </a:r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/>
              <a:t>     TÜRKÇE</a:t>
            </a:r>
            <a:endParaRPr lang="tr-TR" sz="6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42976" y="1447800"/>
            <a:ext cx="7790712" cy="4800600"/>
          </a:xfrm>
        </p:spPr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6-ŞİİR EZBERLEME ETKİNLİĞİ</a:t>
            </a:r>
          </a:p>
          <a:p>
            <a:pPr>
              <a:buNone/>
            </a:pPr>
            <a:r>
              <a:rPr lang="tr-TR" dirty="0" smtClean="0"/>
              <a:t>Öğrencinin hızlı okumasına katkısı olduğu gibi söz dağarcığını geliştirmeye de katkısı vardır.Bu güne kadar  sadece 2.dönemde   4-5 şiir ezberledik.Bundan sonra ara ara şiir ezberlemeye devam edeceğiz.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571472" y="285728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tr-TR" sz="6000" dirty="0" smtClean="0"/>
              <a:t>TÜRKÇE</a:t>
            </a:r>
            <a:endParaRPr lang="tr-TR" sz="6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1538" y="1447800"/>
            <a:ext cx="7862150" cy="4800600"/>
          </a:xfrm>
        </p:spPr>
        <p:txBody>
          <a:bodyPr/>
          <a:lstStyle/>
          <a:p>
            <a:pPr>
              <a:buNone/>
            </a:pPr>
            <a:r>
              <a:rPr lang="tr-TR" sz="5400" dirty="0" smtClean="0">
                <a:solidFill>
                  <a:srgbClr val="FF0000"/>
                </a:solidFill>
              </a:rPr>
              <a:t>7-DİKTE  ETKİNLİĞİMİZ</a:t>
            </a:r>
          </a:p>
          <a:p>
            <a:pPr>
              <a:buNone/>
            </a:pPr>
            <a:r>
              <a:rPr lang="tr-TR" dirty="0" smtClean="0"/>
              <a:t>Öğretmen tarafından söylenen cümleleri NOKTALAMA İŞARETLERİNE  dikkat ederek en güzel yazı ile yazma çalışması.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>
                <a:solidFill>
                  <a:srgbClr val="0070C0"/>
                </a:solidFill>
              </a:rPr>
              <a:t>Güzel yazı defterine ve çizgili defterine yapılan çalışmalar.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928662" y="285728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tr-TR" sz="6000" dirty="0" smtClean="0"/>
              <a:t>TÜRKÇE</a:t>
            </a:r>
            <a:endParaRPr lang="tr-TR" sz="6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126</TotalTime>
  <Words>685</Words>
  <Application>Microsoft Office PowerPoint</Application>
  <PresentationFormat>Ekran Gösterisi (4:3)</PresentationFormat>
  <Paragraphs>149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Gündönümü</vt:lpstr>
      <vt:lpstr>Slayt 1</vt:lpstr>
      <vt:lpstr> GÜNDEM:</vt:lpstr>
      <vt:lpstr> DAĞITILAN FORM NEDİR?</vt:lpstr>
      <vt:lpstr>2.DÖNEM DERSLERDE BUGÜNE KADAR HANGİ KONULARI İŞLEDİK?</vt:lpstr>
      <vt:lpstr>     TÜRKÇE</vt:lpstr>
      <vt:lpstr>     TÜRKÇE</vt:lpstr>
      <vt:lpstr>     TÜRKÇE</vt:lpstr>
      <vt:lpstr>TÜRKÇE</vt:lpstr>
      <vt:lpstr>TÜRKÇE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Acer</dc:creator>
  <cp:lastModifiedBy>Acer</cp:lastModifiedBy>
  <cp:revision>22</cp:revision>
  <dcterms:created xsi:type="dcterms:W3CDTF">2014-03-16T15:36:34Z</dcterms:created>
  <dcterms:modified xsi:type="dcterms:W3CDTF">2014-03-16T17:43:30Z</dcterms:modified>
</cp:coreProperties>
</file>